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1" r:id="rId3"/>
    <p:sldId id="268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70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20" y="-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F2499-1643-4968-9B82-734D20DF5D3B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628277-A46A-4415-A3B8-ECC4C35A0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14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628277-A46A-4415-A3B8-ECC4C35A01C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964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B7C-4554-4863-8222-B13002B2837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21B69-ACD7-4195-B02C-B0A0C2AA9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601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B7C-4554-4863-8222-B13002B2837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21B69-ACD7-4195-B02C-B0A0C2AA9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978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B7C-4554-4863-8222-B13002B2837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21B69-ACD7-4195-B02C-B0A0C2AA9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956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B7C-4554-4863-8222-B13002B2837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21B69-ACD7-4195-B02C-B0A0C2AA9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648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B7C-4554-4863-8222-B13002B2837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21B69-ACD7-4195-B02C-B0A0C2AA9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405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B7C-4554-4863-8222-B13002B2837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21B69-ACD7-4195-B02C-B0A0C2AA9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28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B7C-4554-4863-8222-B13002B2837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21B69-ACD7-4195-B02C-B0A0C2AA9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266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B7C-4554-4863-8222-B13002B2837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21B69-ACD7-4195-B02C-B0A0C2AA9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921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B7C-4554-4863-8222-B13002B2837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21B69-ACD7-4195-B02C-B0A0C2AA9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369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B7C-4554-4863-8222-B13002B2837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21B69-ACD7-4195-B02C-B0A0C2AA9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60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B7C-4554-4863-8222-B13002B2837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21B69-ACD7-4195-B02C-B0A0C2AA9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7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7CB7C-4554-4863-8222-B13002B2837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21B69-ACD7-4195-B02C-B0A0C2AA9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22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11500" dirty="0" smtClean="0"/>
              <a:t>welcome</a:t>
            </a:r>
            <a:endParaRPr lang="en-US" sz="115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0"/>
            <a:ext cx="9256437" cy="3459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6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6331"/>
            <a:ext cx="2095500" cy="26860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" y="184666"/>
            <a:ext cx="65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>
                <a:solidFill>
                  <a:prstClr val="black"/>
                </a:solidFill>
              </a:rPr>
              <a:t>Read the text and answer the question;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90800" y="1295400"/>
            <a:ext cx="5791200" cy="15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90800" y="1295400"/>
            <a:ext cx="6553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/>
              <a:t>Hason</a:t>
            </a:r>
            <a:r>
              <a:rPr lang="en-US" sz="3200" b="1" dirty="0"/>
              <a:t> Raja was born in 1854 in a </a:t>
            </a:r>
            <a:r>
              <a:rPr lang="en-US" sz="3200" b="1" dirty="0" err="1"/>
              <a:t>welthy</a:t>
            </a:r>
            <a:r>
              <a:rPr lang="en-US" sz="3200" b="1" dirty="0"/>
              <a:t> landlord’s family in </a:t>
            </a:r>
            <a:r>
              <a:rPr lang="en-US" sz="3200" b="1" dirty="0" err="1"/>
              <a:t>Sylhet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590800" y="2286000"/>
            <a:ext cx="670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He did not receive much formal education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8100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33400" y="4343400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600" b="1" dirty="0" err="1">
                <a:solidFill>
                  <a:prstClr val="black"/>
                </a:solidFill>
              </a:rPr>
              <a:t>Hason</a:t>
            </a:r>
            <a:r>
              <a:rPr lang="en-US" sz="3600" b="1" dirty="0">
                <a:solidFill>
                  <a:prstClr val="black"/>
                </a:solidFill>
              </a:rPr>
              <a:t> Raja wrote a lot of songs, about a thousand in number.</a:t>
            </a:r>
          </a:p>
          <a:p>
            <a:pPr lvl="0"/>
            <a:r>
              <a:rPr lang="en-US" sz="3600" b="1" dirty="0">
                <a:solidFill>
                  <a:prstClr val="black"/>
                </a:solidFill>
              </a:rPr>
              <a:t>His book called ‘ </a:t>
            </a:r>
            <a:r>
              <a:rPr lang="en-US" sz="3600" b="1" dirty="0" err="1">
                <a:solidFill>
                  <a:prstClr val="black"/>
                </a:solidFill>
              </a:rPr>
              <a:t>Hason</a:t>
            </a:r>
            <a:r>
              <a:rPr lang="en-US" sz="3600" b="1" dirty="0">
                <a:solidFill>
                  <a:prstClr val="black"/>
                </a:solidFill>
              </a:rPr>
              <a:t> </a:t>
            </a:r>
            <a:r>
              <a:rPr lang="en-US" sz="3600" b="1" dirty="0" err="1">
                <a:solidFill>
                  <a:prstClr val="black"/>
                </a:solidFill>
              </a:rPr>
              <a:t>Udash</a:t>
            </a:r>
            <a:r>
              <a:rPr lang="en-US" sz="3600" b="1" dirty="0">
                <a:solidFill>
                  <a:prstClr val="black"/>
                </a:solidFill>
              </a:rPr>
              <a:t>’ was a published in 1906.</a:t>
            </a:r>
          </a:p>
        </p:txBody>
      </p:sp>
    </p:spTree>
    <p:extLst>
      <p:ext uri="{BB962C8B-B14F-4D97-AF65-F5344CB8AC3E}">
        <p14:creationId xmlns:p14="http://schemas.microsoft.com/office/powerpoint/2010/main" val="140341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en-US" sz="13800" b="1" dirty="0">
                <a:ln w="11430"/>
                <a:solidFill>
                  <a:srgbClr val="00B0F0"/>
                </a:solidFill>
                <a:effectLst>
                  <a:glow rad="139700">
                    <a:srgbClr val="C0504D">
                      <a:satMod val="175000"/>
                      <a:alpha val="40000"/>
                    </a:srgb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+mn-ea"/>
                <a:cs typeface="+mn-cs"/>
              </a:rPr>
              <a:t>Pair work</a:t>
            </a:r>
            <a:br>
              <a:rPr lang="en-US" sz="13800" b="1" dirty="0">
                <a:ln w="11430"/>
                <a:solidFill>
                  <a:srgbClr val="00B0F0"/>
                </a:solidFill>
                <a:effectLst>
                  <a:glow rad="139700">
                    <a:srgbClr val="C0504D">
                      <a:satMod val="175000"/>
                      <a:alpha val="40000"/>
                    </a:srgb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en-US" dirty="0" smtClean="0"/>
              <a:t>1.Who was </a:t>
            </a:r>
            <a:r>
              <a:rPr lang="en-US" dirty="0" err="1" smtClean="0"/>
              <a:t>Hason</a:t>
            </a:r>
            <a:r>
              <a:rPr lang="en-US" dirty="0" smtClean="0"/>
              <a:t> Raja?</a:t>
            </a:r>
          </a:p>
          <a:p>
            <a:pPr algn="l"/>
            <a:r>
              <a:rPr lang="en-US" dirty="0" smtClean="0"/>
              <a:t>2.When did </a:t>
            </a:r>
            <a:r>
              <a:rPr lang="en-US" dirty="0" err="1" smtClean="0"/>
              <a:t>Hason</a:t>
            </a:r>
            <a:r>
              <a:rPr lang="en-US" dirty="0" smtClean="0"/>
              <a:t> Raja lead a life of luxury?</a:t>
            </a:r>
          </a:p>
          <a:p>
            <a:pPr algn="l"/>
            <a:r>
              <a:rPr lang="en-US" dirty="0" smtClean="0"/>
              <a:t>3.What was his childhood like?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98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772400" cy="1470025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Evaluation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1981200"/>
            <a:ext cx="6400800" cy="4876800"/>
          </a:xfrm>
        </p:spPr>
        <p:txBody>
          <a:bodyPr>
            <a:normAutofit fontScale="40000" lnSpcReduction="20000"/>
          </a:bodyPr>
          <a:lstStyle/>
          <a:p>
            <a:r>
              <a:rPr lang="en-US" sz="9000" dirty="0" smtClean="0"/>
              <a:t>1.When was </a:t>
            </a:r>
            <a:r>
              <a:rPr lang="en-US" sz="9000" dirty="0" err="1" smtClean="0"/>
              <a:t>Hason</a:t>
            </a:r>
            <a:r>
              <a:rPr lang="en-US" sz="9000" dirty="0" smtClean="0"/>
              <a:t> Raja born?</a:t>
            </a:r>
          </a:p>
          <a:p>
            <a:r>
              <a:rPr lang="en-US" sz="9000" dirty="0" err="1" smtClean="0"/>
              <a:t>Ans</a:t>
            </a:r>
            <a:r>
              <a:rPr lang="en-US" sz="9000" dirty="0" smtClean="0"/>
              <a:t> :</a:t>
            </a:r>
            <a:r>
              <a:rPr lang="en-US" sz="9000" dirty="0" err="1" smtClean="0"/>
              <a:t>Hason</a:t>
            </a:r>
            <a:r>
              <a:rPr lang="en-US" sz="9000" dirty="0" smtClean="0"/>
              <a:t> Raja was born in 1854.</a:t>
            </a:r>
          </a:p>
          <a:p>
            <a:r>
              <a:rPr lang="en-US" sz="9000" dirty="0" smtClean="0"/>
              <a:t>2where did he come from?</a:t>
            </a:r>
          </a:p>
          <a:p>
            <a:r>
              <a:rPr lang="en-US" sz="9000" dirty="0" err="1" smtClean="0"/>
              <a:t>Ans</a:t>
            </a:r>
            <a:r>
              <a:rPr lang="en-US" sz="9000" dirty="0" smtClean="0"/>
              <a:t>:   He came from </a:t>
            </a:r>
            <a:r>
              <a:rPr lang="en-US" sz="9000" dirty="0" err="1" smtClean="0"/>
              <a:t>Sylhet</a:t>
            </a:r>
            <a:endParaRPr lang="en-US" sz="9000" dirty="0" smtClean="0"/>
          </a:p>
          <a:p>
            <a:r>
              <a:rPr lang="en-US" sz="9000" dirty="0" smtClean="0"/>
              <a:t>3.What was his childhood like?</a:t>
            </a:r>
          </a:p>
          <a:p>
            <a:r>
              <a:rPr lang="en-US" sz="9000" dirty="0" err="1" smtClean="0"/>
              <a:t>Ans:Full</a:t>
            </a:r>
            <a:r>
              <a:rPr lang="en-US" sz="9000" dirty="0" smtClean="0"/>
              <a:t> of luxury ,comfort and pleasure</a:t>
            </a:r>
            <a:r>
              <a:rPr lang="en-US" sz="7000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291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070" y="304800"/>
            <a:ext cx="9144000" cy="5562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86930" y="14410"/>
            <a:ext cx="784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/>
              <a:t>Home Work</a:t>
            </a:r>
            <a:endParaRPr lang="en-US" sz="96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4990237"/>
            <a:ext cx="7086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Write a paragraph about “</a:t>
            </a:r>
            <a:r>
              <a:rPr lang="en-US" sz="5400" dirty="0" err="1" smtClean="0"/>
              <a:t>Hason</a:t>
            </a:r>
            <a:r>
              <a:rPr lang="en-US" sz="5400" dirty="0" smtClean="0"/>
              <a:t> </a:t>
            </a:r>
            <a:r>
              <a:rPr lang="en-US" sz="5400" dirty="0" smtClean="0"/>
              <a:t>Raja”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064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97312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124765"/>
            <a:ext cx="6477000" cy="450463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/>
        </p:spPr>
      </p:pic>
      <p:sp>
        <p:nvSpPr>
          <p:cNvPr id="4" name="TextBox 3"/>
          <p:cNvSpPr txBox="1"/>
          <p:nvPr/>
        </p:nvSpPr>
        <p:spPr>
          <a:xfrm>
            <a:off x="762000" y="1143000"/>
            <a:ext cx="868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/>
              <a:t>Thanks Everybody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34791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0303" y="762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10700" dirty="0" smtClean="0"/>
              <a:t>Introduce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Tahmina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Assistant Teacher</a:t>
            </a:r>
            <a:br>
              <a:rPr lang="en-US" dirty="0" smtClean="0"/>
            </a:br>
            <a:r>
              <a:rPr lang="en-US" dirty="0" smtClean="0"/>
              <a:t>Saildia Dakhil Madrasah</a:t>
            </a:r>
            <a:br>
              <a:rPr lang="en-US" dirty="0" smtClean="0"/>
            </a:br>
            <a:r>
              <a:rPr lang="en-US" dirty="0" smtClean="0"/>
              <a:t>Kaligonj,Gazipur.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Doel-1612i3\Pictures\picture-of-flow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352800"/>
            <a:ext cx="86868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7264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295400"/>
            <a:ext cx="739140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/>
              <a:t> class:6        </a:t>
            </a:r>
          </a:p>
          <a:p>
            <a:r>
              <a:rPr lang="en-US" sz="8800" dirty="0" smtClean="0"/>
              <a:t>Sub:English 1</a:t>
            </a:r>
            <a:r>
              <a:rPr lang="en-US" sz="8800" baseline="30000" dirty="0" smtClean="0"/>
              <a:t>st</a:t>
            </a:r>
            <a:r>
              <a:rPr lang="en-US" sz="8800" dirty="0" smtClean="0"/>
              <a:t> paper</a:t>
            </a:r>
          </a:p>
          <a:p>
            <a:r>
              <a:rPr lang="en-US" sz="8800" dirty="0" smtClean="0"/>
              <a:t>Time:40m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067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23" y="-228600"/>
            <a:ext cx="5152292" cy="684793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77000" y="838200"/>
            <a:ext cx="2514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Look at the picture</a:t>
            </a:r>
            <a:r>
              <a:rPr lang="en-US" sz="2800" dirty="0" smtClean="0"/>
              <a:t>.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Do you know who is  the man?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791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" y="0"/>
            <a:ext cx="5556738" cy="590637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724400" y="304800"/>
            <a:ext cx="5967276" cy="646331"/>
          </a:xfrm>
          <a:prstGeom prst="rect">
            <a:avLst/>
          </a:prstGeom>
          <a:solidFill>
            <a:schemeClr val="accent2"/>
          </a:solidFill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rgbClr val="00B0F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Do you know who is the man?</a:t>
            </a:r>
          </a:p>
        </p:txBody>
      </p:sp>
      <p:sp>
        <p:nvSpPr>
          <p:cNvPr id="4" name="Rectangle 3"/>
          <p:cNvSpPr/>
          <p:nvPr/>
        </p:nvSpPr>
        <p:spPr>
          <a:xfrm>
            <a:off x="630978" y="5873613"/>
            <a:ext cx="378862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0" cap="none" spc="0" normalizeH="0" baseline="0" noProof="0" dirty="0" err="1" smtClean="0">
                <a:ln w="11430"/>
                <a:solidFill>
                  <a:schemeClr val="tx2"/>
                </a:solidFill>
                <a:effectLst>
                  <a:glow rad="139700">
                    <a:srgbClr val="4BACC6">
                      <a:satMod val="175000"/>
                      <a:alpha val="40000"/>
                    </a:srgb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</a:rPr>
              <a:t>Hason</a:t>
            </a:r>
            <a:r>
              <a:rPr kumimoji="0" lang="en-US" sz="6000" b="1" i="0" u="none" strike="noStrike" kern="0" cap="none" spc="0" normalizeH="0" baseline="0" noProof="0" dirty="0" smtClean="0">
                <a:ln w="11430"/>
                <a:solidFill>
                  <a:schemeClr val="tx2"/>
                </a:solidFill>
                <a:effectLst>
                  <a:glow rad="139700">
                    <a:srgbClr val="4BACC6">
                      <a:satMod val="175000"/>
                      <a:alpha val="40000"/>
                    </a:srgb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</a:rPr>
              <a:t> Raja</a:t>
            </a:r>
            <a:endParaRPr kumimoji="0" lang="en-US" sz="6000" b="1" i="0" u="none" strike="noStrike" kern="0" cap="none" spc="0" normalizeH="0" baseline="0" noProof="0" dirty="0">
              <a:ln w="11430"/>
              <a:solidFill>
                <a:schemeClr val="tx2"/>
              </a:solidFill>
              <a:effectLst>
                <a:glow rad="139700">
                  <a:srgbClr val="4BACC6">
                    <a:satMod val="175000"/>
                    <a:alpha val="40000"/>
                  </a:srgb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941739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5181600" cy="6858000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1600" y="241494"/>
              <a:ext cx="3962400" cy="66165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52751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447800"/>
            <a:ext cx="4572000" cy="387798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en-US" sz="48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Topic name;</a:t>
            </a:r>
          </a:p>
          <a:p>
            <a:r>
              <a:rPr lang="en-US" sz="48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</a:t>
            </a:r>
            <a:r>
              <a:rPr lang="en-US" sz="4800" b="1" dirty="0">
                <a:ln w="1143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Lesson-21</a:t>
            </a:r>
          </a:p>
          <a:p>
            <a:r>
              <a:rPr lang="en-US" sz="48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</a:t>
            </a:r>
            <a:r>
              <a:rPr lang="en-US" sz="5400" b="1" dirty="0" err="1">
                <a:ln w="11430"/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Hason</a:t>
            </a:r>
            <a:r>
              <a:rPr lang="en-US" sz="5400" b="1" dirty="0">
                <a:ln w="11430"/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Raja;</a:t>
            </a:r>
          </a:p>
          <a:p>
            <a:r>
              <a:rPr lang="en-US" sz="48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mystic bard of Bangladesh</a:t>
            </a:r>
          </a:p>
        </p:txBody>
      </p:sp>
    </p:spTree>
    <p:extLst>
      <p:ext uri="{BB962C8B-B14F-4D97-AF65-F5344CB8AC3E}">
        <p14:creationId xmlns:p14="http://schemas.microsoft.com/office/powerpoint/2010/main" val="3679049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  <a:ea typeface="+mn-ea"/>
                <a:cs typeface="+mn-cs"/>
              </a:rPr>
              <a:t>Objectives of the lesson</a:t>
            </a:r>
            <a:r>
              <a:rPr lang="en-US" b="1" dirty="0">
                <a:solidFill>
                  <a:srgbClr val="00B0F0"/>
                </a:solidFill>
                <a:ea typeface="+mn-ea"/>
                <a:cs typeface="+mn-cs"/>
              </a:rPr>
              <a:t>.</a:t>
            </a:r>
            <a:br>
              <a:rPr lang="en-US" b="1" dirty="0">
                <a:solidFill>
                  <a:srgbClr val="00B0F0"/>
                </a:solidFill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209800"/>
            <a:ext cx="6400800" cy="3352800"/>
          </a:xfrm>
        </p:spPr>
        <p:txBody>
          <a:bodyPr>
            <a:normAutofit fontScale="70000" lnSpcReduction="20000"/>
          </a:bodyPr>
          <a:lstStyle/>
          <a:p>
            <a:pPr lvl="0" algn="l">
              <a:spcBef>
                <a:spcPts val="0"/>
              </a:spcBef>
            </a:pPr>
            <a:r>
              <a:rPr lang="en-US" sz="6000" dirty="0">
                <a:solidFill>
                  <a:schemeClr val="accent2"/>
                </a:solidFill>
                <a:latin typeface="Monotype Corsiva" pitchFamily="66" charset="0"/>
              </a:rPr>
              <a:t>By the end of the lesson        Student will be able to</a:t>
            </a:r>
            <a:r>
              <a:rPr lang="en-US" sz="6000" dirty="0">
                <a:solidFill>
                  <a:srgbClr val="9BBB59">
                    <a:lumMod val="50000"/>
                  </a:srgbClr>
                </a:solidFill>
                <a:latin typeface="Monotype Corsiva" pitchFamily="66" charset="0"/>
              </a:rPr>
              <a:t>—</a:t>
            </a:r>
          </a:p>
          <a:p>
            <a:pPr marL="285750" lvl="0" indent="-285750" algn="l">
              <a:spcBef>
                <a:spcPts val="0"/>
              </a:spcBef>
              <a:buFont typeface="Wingdings" pitchFamily="2" charset="2"/>
              <a:buChar char="v"/>
            </a:pPr>
            <a:r>
              <a:rPr lang="en-US" sz="6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Ask and answer question</a:t>
            </a:r>
          </a:p>
          <a:p>
            <a:pPr marL="285750" lvl="0" indent="-285750" algn="l">
              <a:spcBef>
                <a:spcPts val="0"/>
              </a:spcBef>
              <a:buFont typeface="Wingdings" pitchFamily="2" charset="2"/>
              <a:buChar char="v"/>
            </a:pPr>
            <a:r>
              <a:rPr lang="en-US" sz="6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Read and understand text.</a:t>
            </a:r>
          </a:p>
          <a:p>
            <a:pPr marL="285750" lvl="0" indent="-285750" algn="l">
              <a:spcBef>
                <a:spcPts val="0"/>
              </a:spcBef>
              <a:buFont typeface="Wingdings" pitchFamily="2" charset="2"/>
              <a:buChar char="v"/>
            </a:pPr>
            <a:r>
              <a:rPr lang="en-US" sz="6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Write short composition.</a:t>
            </a:r>
          </a:p>
          <a:p>
            <a:pPr marL="285750" lvl="0" indent="-285750" algn="l">
              <a:spcBef>
                <a:spcPts val="0"/>
              </a:spcBef>
              <a:buFont typeface="Wingdings" pitchFamily="2" charset="2"/>
              <a:buChar char="v"/>
            </a:pPr>
            <a:r>
              <a:rPr lang="en-US" sz="6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Vocabulary.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64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409" y="1045009"/>
            <a:ext cx="3962400" cy="76944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4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mystic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0" y="457200"/>
            <a:ext cx="4419600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3600" b="1" dirty="0">
                <a:solidFill>
                  <a:prstClr val="black"/>
                </a:solidFill>
              </a:rPr>
              <a:t>Vocabulary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78625" y="1106564"/>
            <a:ext cx="3048000" cy="70788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4000" b="1" dirty="0">
                <a:solidFill>
                  <a:prstClr val="black"/>
                </a:solidFill>
              </a:rPr>
              <a:t>supernatural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3740" y="2209800"/>
            <a:ext cx="3433860" cy="76944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4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meditation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40246" y="4631959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19800" y="274692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3888" y="3251200"/>
            <a:ext cx="28162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172200" y="289932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594520"/>
            <a:ext cx="44958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prstClr val="black"/>
                </a:solidFill>
              </a:rPr>
              <a:t>Thought, contemplation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223740" y="3344592"/>
            <a:ext cx="3496279" cy="76944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4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crazy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3019" y="5162729"/>
            <a:ext cx="2909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23740" y="4778675"/>
            <a:ext cx="2940148" cy="769441"/>
          </a:xfrm>
          <a:prstGeom prst="rect">
            <a:avLst/>
          </a:prstGeom>
          <a:solidFill>
            <a:srgbClr val="9BBB59">
              <a:lumMod val="7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</a:rPr>
              <a:t>luxury</a:t>
            </a:r>
            <a:endParaRPr kumimoji="0" lang="en-US" sz="4400" b="1" i="0" u="none" strike="noStrike" kern="0" cap="none" spc="0" normalizeH="0" baseline="0" noProof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78625" y="5162729"/>
            <a:ext cx="3512975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Lavishness, opulence</a:t>
            </a: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5478625" y="3729312"/>
            <a:ext cx="3665375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3600" b="1" dirty="0">
                <a:solidFill>
                  <a:prstClr val="black"/>
                </a:solidFill>
              </a:rPr>
              <a:t>Wild, passionate, mad.</a:t>
            </a:r>
          </a:p>
        </p:txBody>
      </p:sp>
    </p:spTree>
    <p:extLst>
      <p:ext uri="{BB962C8B-B14F-4D97-AF65-F5344CB8AC3E}">
        <p14:creationId xmlns:p14="http://schemas.microsoft.com/office/powerpoint/2010/main" val="3894628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9" grpId="0" animBg="1"/>
      <p:bldP spid="15" grpId="0" animBg="1"/>
      <p:bldP spid="14" grpId="0" animBg="1"/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228</Words>
  <Application>Microsoft Office PowerPoint</Application>
  <PresentationFormat>On-screen Show (4:3)</PresentationFormat>
  <Paragraphs>48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Introduce Tahmina Assistant Teacher Saildia Dakhil Madrasah Kaligonj,Gazipur.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Objectives of the lesson. </vt:lpstr>
      <vt:lpstr>PowerPoint Presentation</vt:lpstr>
      <vt:lpstr>PowerPoint Presentation</vt:lpstr>
      <vt:lpstr>Pair work </vt:lpstr>
      <vt:lpstr>Evaluation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MasterDigital</dc:creator>
  <cp:lastModifiedBy>MasterDigital</cp:lastModifiedBy>
  <cp:revision>24</cp:revision>
  <dcterms:created xsi:type="dcterms:W3CDTF">2017-09-26T05:08:27Z</dcterms:created>
  <dcterms:modified xsi:type="dcterms:W3CDTF">2017-09-27T07:50:00Z</dcterms:modified>
</cp:coreProperties>
</file>